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2" r:id="rId6"/>
    <p:sldId id="279" r:id="rId7"/>
    <p:sldId id="280" r:id="rId8"/>
    <p:sldId id="281" r:id="rId9"/>
    <p:sldId id="282" r:id="rId10"/>
    <p:sldId id="263" r:id="rId11"/>
    <p:sldId id="264" r:id="rId12"/>
    <p:sldId id="265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3" r:id="rId24"/>
    <p:sldId id="289" r:id="rId25"/>
    <p:sldId id="288" r:id="rId26"/>
    <p:sldId id="29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9B6EB-41DC-4BF4-BE92-A2C06B7AF01A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3EFF8-CF7E-4C27-972F-72B256F4A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593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9B6EB-41DC-4BF4-BE92-A2C06B7AF01A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3EFF8-CF7E-4C27-972F-72B256F4A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16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9B6EB-41DC-4BF4-BE92-A2C06B7AF01A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3EFF8-CF7E-4C27-972F-72B256F4A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246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9B6EB-41DC-4BF4-BE92-A2C06B7AF01A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3EFF8-CF7E-4C27-972F-72B256F4A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060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9B6EB-41DC-4BF4-BE92-A2C06B7AF01A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3EFF8-CF7E-4C27-972F-72B256F4A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1636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9B6EB-41DC-4BF4-BE92-A2C06B7AF01A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3EFF8-CF7E-4C27-972F-72B256F4A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736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9B6EB-41DC-4BF4-BE92-A2C06B7AF01A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3EFF8-CF7E-4C27-972F-72B256F4A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7452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9B6EB-41DC-4BF4-BE92-A2C06B7AF01A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3EFF8-CF7E-4C27-972F-72B256F4A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889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9B6EB-41DC-4BF4-BE92-A2C06B7AF01A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3EFF8-CF7E-4C27-972F-72B256F4A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231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9B6EB-41DC-4BF4-BE92-A2C06B7AF01A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00B3EFF8-CF7E-4C27-972F-72B256F4A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891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9B6EB-41DC-4BF4-BE92-A2C06B7AF01A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3EFF8-CF7E-4C27-972F-72B256F4A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930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9B6EB-41DC-4BF4-BE92-A2C06B7AF01A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3EFF8-CF7E-4C27-972F-72B256F4A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308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9B6EB-41DC-4BF4-BE92-A2C06B7AF01A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3EFF8-CF7E-4C27-972F-72B256F4A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660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9B6EB-41DC-4BF4-BE92-A2C06B7AF01A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3EFF8-CF7E-4C27-972F-72B256F4A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60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9B6EB-41DC-4BF4-BE92-A2C06B7AF01A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3EFF8-CF7E-4C27-972F-72B256F4A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983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9B6EB-41DC-4BF4-BE92-A2C06B7AF01A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3EFF8-CF7E-4C27-972F-72B256F4A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741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9B6EB-41DC-4BF4-BE92-A2C06B7AF01A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3EFF8-CF7E-4C27-972F-72B256F4A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64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7B9B6EB-41DC-4BF4-BE92-A2C06B7AF01A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0B3EFF8-CF7E-4C27-972F-72B256F4A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18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f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6516" y="753052"/>
            <a:ext cx="8574622" cy="1702766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atin typeface="Algerian" panose="04020705040A02060702" pitchFamily="82" charset="0"/>
              </a:rPr>
              <a:t>Modeling the Swing of </a:t>
            </a:r>
            <a:r>
              <a:rPr lang="en-US" sz="4000" dirty="0">
                <a:latin typeface="Algerian" panose="04020705040A02060702" pitchFamily="82" charset="0"/>
              </a:rPr>
              <a:t>D</a:t>
            </a:r>
            <a:r>
              <a:rPr lang="en-US" sz="4000" dirty="0" smtClean="0">
                <a:latin typeface="Algerian" panose="04020705040A02060702" pitchFamily="82" charset="0"/>
              </a:rPr>
              <a:t>ouble Pendulum</a:t>
            </a:r>
            <a:endParaRPr lang="en-US" sz="4000" dirty="0">
              <a:latin typeface="Algerian" panose="04020705040A02060702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30004" y="4335901"/>
            <a:ext cx="6987645" cy="2082316"/>
          </a:xfrm>
        </p:spPr>
        <p:txBody>
          <a:bodyPr>
            <a:noAutofit/>
          </a:bodyPr>
          <a:lstStyle/>
          <a:p>
            <a:pPr algn="ctr"/>
            <a:r>
              <a:rPr lang="en-US" sz="1800" b="1" dirty="0" smtClean="0"/>
              <a:t>Presented by:</a:t>
            </a:r>
          </a:p>
          <a:p>
            <a:pPr algn="ctr"/>
            <a:r>
              <a:rPr lang="en-US" sz="1800" dirty="0" err="1" smtClean="0">
                <a:latin typeface="Agency FB" panose="020B0503020202020204" pitchFamily="34" charset="0"/>
              </a:rPr>
              <a:t>Nabeel</a:t>
            </a:r>
            <a:r>
              <a:rPr lang="en-US" sz="1800" dirty="0" smtClean="0">
                <a:latin typeface="Agency FB" panose="020B0503020202020204" pitchFamily="34" charset="0"/>
              </a:rPr>
              <a:t> </a:t>
            </a:r>
            <a:r>
              <a:rPr lang="en-US" sz="1800" dirty="0" err="1" smtClean="0">
                <a:latin typeface="Agency FB" panose="020B0503020202020204" pitchFamily="34" charset="0"/>
              </a:rPr>
              <a:t>Ghazali</a:t>
            </a:r>
            <a:r>
              <a:rPr lang="en-US" sz="1800" dirty="0" smtClean="0">
                <a:latin typeface="Agency FB" panose="020B0503020202020204" pitchFamily="34" charset="0"/>
              </a:rPr>
              <a:t> 40195041</a:t>
            </a:r>
          </a:p>
          <a:p>
            <a:pPr algn="ctr"/>
            <a:r>
              <a:rPr lang="en-US" sz="1800" dirty="0" err="1" smtClean="0">
                <a:latin typeface="Agency FB" panose="020B0503020202020204" pitchFamily="34" charset="0"/>
              </a:rPr>
              <a:t>Wasay</a:t>
            </a:r>
            <a:r>
              <a:rPr lang="en-US" sz="1800" dirty="0" smtClean="0">
                <a:latin typeface="Agency FB" panose="020B0503020202020204" pitchFamily="34" charset="0"/>
              </a:rPr>
              <a:t> </a:t>
            </a:r>
            <a:r>
              <a:rPr lang="en-US" sz="1800" dirty="0" err="1" smtClean="0">
                <a:latin typeface="Agency FB" panose="020B0503020202020204" pitchFamily="34" charset="0"/>
              </a:rPr>
              <a:t>Ejaz</a:t>
            </a:r>
            <a:r>
              <a:rPr lang="en-US" sz="1800" dirty="0" smtClean="0">
                <a:latin typeface="Agency FB" panose="020B0503020202020204" pitchFamily="34" charset="0"/>
              </a:rPr>
              <a:t> 40185576</a:t>
            </a:r>
          </a:p>
          <a:p>
            <a:pPr algn="ctr"/>
            <a:r>
              <a:rPr lang="en-US" sz="1800" dirty="0" smtClean="0">
                <a:latin typeface="Agency FB" panose="020B0503020202020204" pitchFamily="34" charset="0"/>
              </a:rPr>
              <a:t>Hasan </a:t>
            </a:r>
            <a:r>
              <a:rPr lang="en-US" sz="1800" dirty="0" err="1" smtClean="0">
                <a:latin typeface="Agency FB" panose="020B0503020202020204" pitchFamily="34" charset="0"/>
              </a:rPr>
              <a:t>mahmud</a:t>
            </a:r>
            <a:r>
              <a:rPr lang="en-US" sz="1800" dirty="0" smtClean="0">
                <a:latin typeface="Agency FB" panose="020B0503020202020204" pitchFamily="34" charset="0"/>
              </a:rPr>
              <a:t> 40166145</a:t>
            </a:r>
          </a:p>
          <a:p>
            <a:pPr algn="ctr"/>
            <a:r>
              <a:rPr lang="en-US" sz="1800" dirty="0" err="1" smtClean="0">
                <a:latin typeface="Agency FB" panose="020B0503020202020204" pitchFamily="34" charset="0"/>
              </a:rPr>
              <a:t>Sulaiman</a:t>
            </a:r>
            <a:r>
              <a:rPr lang="en-US" sz="1800" dirty="0" smtClean="0">
                <a:latin typeface="Agency FB" panose="020B0503020202020204" pitchFamily="34" charset="0"/>
              </a:rPr>
              <a:t> </a:t>
            </a:r>
            <a:r>
              <a:rPr lang="en-US" sz="1800" dirty="0" err="1" smtClean="0">
                <a:latin typeface="Agency FB" panose="020B0503020202020204" pitchFamily="34" charset="0"/>
              </a:rPr>
              <a:t>Conain</a:t>
            </a:r>
            <a:r>
              <a:rPr lang="en-US" sz="1800" dirty="0" smtClean="0">
                <a:latin typeface="Agency FB" panose="020B0503020202020204" pitchFamily="34" charset="0"/>
              </a:rPr>
              <a:t> 40170570</a:t>
            </a:r>
            <a:endParaRPr lang="en-US" sz="18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47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bubble chart&#10;&#10;Description automatically generated">
            <a:extLst>
              <a:ext uri="{FF2B5EF4-FFF2-40B4-BE49-F238E27FC236}">
                <a16:creationId xmlns:a16="http://schemas.microsoft.com/office/drawing/2014/main" id="{500BB568-4E59-0D3E-53A8-1811A93A2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114" y="1827472"/>
            <a:ext cx="4511296" cy="36933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8F9B0C1-AA06-A741-FE66-B0828B6B3264}"/>
                  </a:ext>
                </a:extLst>
              </p:cNvPr>
              <p:cNvSpPr txBox="1"/>
              <p:nvPr/>
            </p:nvSpPr>
            <p:spPr>
              <a:xfrm>
                <a:off x="1293578" y="1827473"/>
                <a:ext cx="5652654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formed by attaching a pendulum directly to another one.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n-US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comprises a bob and a massless rigid rod that can only travel vertically.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The pivot of the first pendulum is fixed to a point </a:t>
                </a:r>
                <a:r>
                  <a:rPr lang="en-US" sz="180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O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n-US" sz="1800" i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Consider a system in which the massless strings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connected two pendulums of mass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 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n-US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as the angles the first and second rods make with the vertical direction, respectively.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8F9B0C1-AA06-A741-FE66-B0828B6B3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578" y="1827473"/>
                <a:ext cx="5652654" cy="3693319"/>
              </a:xfrm>
              <a:prstGeom prst="rect">
                <a:avLst/>
              </a:prstGeom>
              <a:blipFill>
                <a:blip r:embed="rId3"/>
                <a:stretch>
                  <a:fillRect l="-647" t="-990" r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3552816" y="121920"/>
            <a:ext cx="57534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Euler Lagrange Equations Derivations</a:t>
            </a:r>
          </a:p>
          <a:p>
            <a:pPr algn="ctr"/>
            <a:r>
              <a:rPr lang="en-US" sz="2800" dirty="0" smtClean="0"/>
              <a:t>&amp;</a:t>
            </a:r>
          </a:p>
          <a:p>
            <a:pPr algn="ctr"/>
            <a:r>
              <a:rPr lang="en-US" sz="2800" dirty="0" smtClean="0"/>
              <a:t>Simplification of Solution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8452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80EC1A-2854-2664-18C3-B32702BBCAD0}"/>
              </a:ext>
            </a:extLst>
          </p:cNvPr>
          <p:cNvSpPr txBox="1"/>
          <p:nvPr/>
        </p:nvSpPr>
        <p:spPr>
          <a:xfrm>
            <a:off x="3493698" y="209462"/>
            <a:ext cx="6096000" cy="423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From the figure , the positions of the rods are given by: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02A527-C1DD-743B-FAE3-CDF61D5E3CE6}"/>
                  </a:ext>
                </a:extLst>
              </p:cNvPr>
              <p:cNvSpPr txBox="1"/>
              <p:nvPr/>
            </p:nvSpPr>
            <p:spPr>
              <a:xfrm>
                <a:off x="1482020" y="1505003"/>
                <a:ext cx="3203192" cy="1751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indent="-285750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func>
                  </m:oMath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15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=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func>
                  </m:oMath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15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+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marR="0" indent="-285750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= 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-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02A527-C1DD-743B-FAE3-CDF61D5E3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020" y="1505003"/>
                <a:ext cx="3203192" cy="1751249"/>
              </a:xfrm>
              <a:prstGeom prst="rect">
                <a:avLst/>
              </a:prstGeom>
              <a:blipFill>
                <a:blip r:embed="rId2"/>
                <a:stretch>
                  <a:fillRect l="-1141" t="-1045" b="-3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E201728-1F10-1374-34AC-2E36581016EB}"/>
              </a:ext>
            </a:extLst>
          </p:cNvPr>
          <p:cNvSpPr txBox="1"/>
          <p:nvPr/>
        </p:nvSpPr>
        <p:spPr>
          <a:xfrm>
            <a:off x="4111720" y="1575095"/>
            <a:ext cx="3762390" cy="631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200" dirty="0" smtClean="0">
                <a:solidFill>
                  <a:srgbClr val="2F2F2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Differentiating w.r.t time</a:t>
            </a: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200" dirty="0" smtClean="0">
                <a:solidFill>
                  <a:srgbClr val="2F2F2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 </a:t>
            </a:r>
            <a:r>
              <a:rPr lang="en-US" sz="1200" dirty="0">
                <a:solidFill>
                  <a:srgbClr val="2F2F2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obtain </a:t>
            </a:r>
            <a:r>
              <a:rPr lang="en-US" sz="1200" dirty="0" smtClean="0">
                <a:solidFill>
                  <a:srgbClr val="2F2F2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velocities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882F8E-966D-277A-9EF8-379839A62A7B}"/>
                  </a:ext>
                </a:extLst>
              </p:cNvPr>
              <p:cNvSpPr txBox="1"/>
              <p:nvPr/>
            </p:nvSpPr>
            <p:spPr>
              <a:xfrm>
                <a:off x="7874110" y="1505003"/>
                <a:ext cx="3716998" cy="2036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=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func>
                      <m:func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func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1 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func>
                      <m:func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func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=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func>
                      <m:func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+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func>
                      <m:func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1 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func>
                      <m:func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2 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func>
                      <m:func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882F8E-966D-277A-9EF8-379839A62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110" y="1505003"/>
                <a:ext cx="3716998" cy="2036968"/>
              </a:xfrm>
              <a:prstGeom prst="rect">
                <a:avLst/>
              </a:prstGeom>
              <a:blipFill>
                <a:blip r:embed="rId3"/>
                <a:stretch>
                  <a:fillRect l="-1149" t="-1796" b="-3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/>
          <p:cNvSpPr/>
          <p:nvPr/>
        </p:nvSpPr>
        <p:spPr>
          <a:xfrm>
            <a:off x="4920343" y="2219703"/>
            <a:ext cx="2490652" cy="6879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C77A44-95D0-939D-F820-CE6FADD143F8}"/>
              </a:ext>
            </a:extLst>
          </p:cNvPr>
          <p:cNvSpPr txBox="1"/>
          <p:nvPr/>
        </p:nvSpPr>
        <p:spPr>
          <a:xfrm>
            <a:off x="1542980" y="4040286"/>
            <a:ext cx="8312727" cy="709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a double pendulum, the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Lagrangian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 given by L=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 - 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where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are kinetic energy and potential energy, respectively.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16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AFDE6D-F816-274C-1CD2-376C63A31F85}"/>
                  </a:ext>
                </a:extLst>
              </p:cNvPr>
              <p:cNvSpPr txBox="1"/>
              <p:nvPr/>
            </p:nvSpPr>
            <p:spPr>
              <a:xfrm>
                <a:off x="1678420" y="434055"/>
                <a:ext cx="8192656" cy="20551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just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 kinetic energy </a:t>
                </a:r>
                <a:r>
                  <a:rPr lang="en-US" sz="1800" i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is given by</a:t>
                </a:r>
                <a:r>
                  <a:rPr lang="en-US" sz="1800" dirty="0" smtClean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R="0" algn="just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i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 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</a:t>
                </a:r>
              </a:p>
              <a:p>
                <a:pPr marR="0" algn="just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</a:t>
                </a: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=</a:t>
                </a:r>
                <a:r>
                  <a:rPr lang="en-US" sz="16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′ 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)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′ 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′ 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)</a:t>
                </a:r>
              </a:p>
              <a:p>
                <a:pPr marR="0" algn="just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2 </m:t>
                        </m:r>
                      </m:sup>
                    </m:sSup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′ 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r>
                      <a:rPr lang="en-US" sz="18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[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2 </m:t>
                        </m:r>
                      </m:sup>
                    </m:sSup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′ 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 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2 </m:t>
                        </m:r>
                      </m:sup>
                    </m:sSup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′ 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+2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func>
                      <m:funcPr>
                        <m:ctrlP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)</m:t>
                        </m:r>
                      </m:e>
                    </m:func>
                    <m:r>
                      <a:rPr lang="en-US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marR="0" indent="-285750" algn="just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AFDE6D-F816-274C-1CD2-376C63A31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8420" y="434055"/>
                <a:ext cx="8192656" cy="2055114"/>
              </a:xfrm>
              <a:prstGeom prst="rect">
                <a:avLst/>
              </a:prstGeom>
              <a:blipFill>
                <a:blip r:embed="rId2"/>
                <a:stretch>
                  <a:fillRect l="-595" t="-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7CB1377-7678-56C3-66B4-4A1B5C3E97E4}"/>
              </a:ext>
            </a:extLst>
          </p:cNvPr>
          <p:cNvSpPr txBox="1"/>
          <p:nvPr/>
        </p:nvSpPr>
        <p:spPr>
          <a:xfrm>
            <a:off x="1399065" y="2395910"/>
            <a:ext cx="6096000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potential energy of the system is given by,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1F3CB2-4B7F-EF23-7E20-B641ED9E676F}"/>
                  </a:ext>
                </a:extLst>
              </p:cNvPr>
              <p:cNvSpPr txBox="1"/>
              <p:nvPr/>
            </p:nvSpPr>
            <p:spPr>
              <a:xfrm>
                <a:off x="1399066" y="2996243"/>
                <a:ext cx="401766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P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𝑔</m:t>
                    </m:r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𝑔</m:t>
                    </m:r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    =</a:t>
                </a:r>
                <a:r>
                  <a:rPr lang="de-DE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-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de-DE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)g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func>
                  </m:oMath>
                </a14:m>
                <a:r>
                  <a:rPr lang="de-DE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g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1F3CB2-4B7F-EF23-7E20-B641ED9E6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066" y="2996243"/>
                <a:ext cx="4017666" cy="923330"/>
              </a:xfrm>
              <a:prstGeom prst="rect">
                <a:avLst/>
              </a:prstGeom>
              <a:blipFill>
                <a:blip r:embed="rId3"/>
                <a:stretch>
                  <a:fillRect l="-1366" t="-4636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13DB28-E553-7416-FDB9-68606D4DC730}"/>
                  </a:ext>
                </a:extLst>
              </p:cNvPr>
              <p:cNvSpPr txBox="1"/>
              <p:nvPr/>
            </p:nvSpPr>
            <p:spPr>
              <a:xfrm>
                <a:off x="1399065" y="4036437"/>
                <a:ext cx="9652111" cy="21773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The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Lagrangian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function is defined as,</a:t>
                </a: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1800" dirty="0">
                    <a:solidFill>
                      <a:srgbClr val="22222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 = </a:t>
                </a:r>
                <a:r>
                  <a:rPr lang="en-US" sz="1800" i="1" dirty="0">
                    <a:solidFill>
                      <a:srgbClr val="22222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 – P</a:t>
                </a:r>
                <a:endParaRPr lang="en-US" i="1" dirty="0">
                  <a:solidFill>
                    <a:srgbClr val="222222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600" i="1" dirty="0">
                    <a:solidFill>
                      <a:srgbClr val="222222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solidFill>
                              <a:srgbClr val="2F2F2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rgbClr val="2F2F2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solidFill>
                              <a:srgbClr val="2F2F2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>
                        <a:solidFill>
                          <a:srgbClr val="2F2F2F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  <m:sSup>
                      <m:sSup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2 </m:t>
                        </m:r>
                      </m:sup>
                    </m:sSup>
                    <m:sSup>
                      <m:sSup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p>
                          <m:sSup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′ </m:t>
                            </m:r>
                          </m:e>
                          <m:sup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solidFill>
                              <a:srgbClr val="2F2F2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rgbClr val="2F2F2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solidFill>
                              <a:srgbClr val="2F2F2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srgbClr val="2F2F2F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2 </m:t>
                        </m:r>
                      </m:sup>
                    </m:sSup>
                    <m:sSup>
                      <m:sSup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sSup>
                          <m:sSup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′ </m:t>
                            </m:r>
                          </m:e>
                          <m:sup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func>
                      <m:func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)</m:t>
                        </m:r>
                      </m:e>
                    </m:func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DE" dirty="0"/>
                  <a:t>+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dirty="0"/>
                  <a:t>)g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func>
                  </m:oMath>
                </a14:m>
                <a:r>
                  <a:rPr lang="de-DE" dirty="0"/>
                  <a:t> 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dirty="0"/>
                  <a:t>g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13DB28-E553-7416-FDB9-68606D4DC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065" y="4036437"/>
                <a:ext cx="9652111" cy="2177327"/>
              </a:xfrm>
              <a:prstGeom prst="rect">
                <a:avLst/>
              </a:prstGeom>
              <a:blipFill>
                <a:blip r:embed="rId4"/>
                <a:stretch>
                  <a:fillRect l="-569" t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895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3C14B1-7F53-8CF5-E78F-9F81EA2E09EA}"/>
              </a:ext>
            </a:extLst>
          </p:cNvPr>
          <p:cNvSpPr txBox="1"/>
          <p:nvPr/>
        </p:nvSpPr>
        <p:spPr>
          <a:xfrm>
            <a:off x="1589142" y="846503"/>
            <a:ext cx="8636000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Euler-Lagrange equation in terms of generalized coordinates can be expressed as: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079C19-0BF2-E877-75EB-403A96160FB9}"/>
                  </a:ext>
                </a:extLst>
              </p:cNvPr>
              <p:cNvSpPr txBox="1"/>
              <p:nvPr/>
            </p:nvSpPr>
            <p:spPr>
              <a:xfrm>
                <a:off x="2859142" y="1615939"/>
                <a:ext cx="6096000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079C19-0BF2-E877-75EB-403A96160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142" y="1615939"/>
                <a:ext cx="6096000" cy="714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34CF278-6113-6F07-9F03-72D2657128C8}"/>
                  </a:ext>
                </a:extLst>
              </p:cNvPr>
              <p:cNvSpPr txBox="1"/>
              <p:nvPr/>
            </p:nvSpPr>
            <p:spPr>
              <a:xfrm>
                <a:off x="1589142" y="2977229"/>
                <a:ext cx="10095345" cy="26180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Lagrange’s differential equation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is,</a:t>
                </a:r>
              </a:p>
              <a:p>
                <a:endPara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r>
                  <a:rPr lang="en-US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[(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de-DE" sz="1800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de-DE" sz="1800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𝑑𝑡</m:t>
                            </m:r>
                          </m:e>
                          <m:sup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de-DE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𝑑𝑡</m:t>
                            </m:r>
                          </m:e>
                          <m:sup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unc>
                      <m:func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 </m:t>
                            </m:r>
                            <m:sSub>
                              <m:sSubPr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d>
                      </m:e>
                    </m:func>
                    <m:r>
                      <a:rPr lang="de-DE" sz="1800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de-DE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 </m:t>
                            </m:r>
                            <m:sSub>
                              <m:sSubPr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d>
                      </m:e>
                    </m:func>
                  </m:oMath>
                </a14:m>
                <a:r>
                  <a:rPr lang="de-DE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+ g(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de-DE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func>
                      <m:func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func>
                  </m:oMath>
                </a14:m>
                <a:r>
                  <a:rPr lang="de-DE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]= 0</a:t>
                </a:r>
              </a:p>
              <a:p>
                <a:endParaRPr lang="de-DE" dirty="0"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Similarly, Lagrange’s differential equation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is,</a:t>
                </a:r>
              </a:p>
              <a:p>
                <a:endParaRPr lang="en-US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</a:t>
                </a:r>
                <a:r>
                  <a:rPr lang="de-DE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𝑑𝑡</m:t>
                            </m:r>
                          </m:e>
                          <m:sup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de-DE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𝑑𝑡</m:t>
                            </m:r>
                          </m:e>
                          <m:sup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8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func>
                      <m:func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)</m:t>
                        </m:r>
                      </m:e>
                    </m:func>
                    <m:r>
                      <a:rPr lang="de-DE" sz="1800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de-DE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de-DE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g</a:t>
                </a:r>
                <a14:m>
                  <m:oMath xmlns:m="http://schemas.openxmlformats.org/officeDocument/2006/math">
                    <m:r>
                      <a:rPr lang="de-DE" sz="1800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func>
                      <m:func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  <m:r>
                      <a:rPr lang="de-DE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de-DE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= 0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34CF278-6113-6F07-9F03-72D265712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142" y="2977229"/>
                <a:ext cx="10095345" cy="2618024"/>
              </a:xfrm>
              <a:prstGeom prst="rect">
                <a:avLst/>
              </a:prstGeom>
              <a:blipFill>
                <a:blip r:embed="rId3"/>
                <a:stretch>
                  <a:fillRect l="-543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932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17ED83-B340-8B7C-78C3-DA7BEC7F0AAF}"/>
              </a:ext>
            </a:extLst>
          </p:cNvPr>
          <p:cNvSpPr txBox="1"/>
          <p:nvPr/>
        </p:nvSpPr>
        <p:spPr>
          <a:xfrm>
            <a:off x="3298356" y="6886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Simplification of solution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52422-5767-062B-F0BC-8623052B73B5}"/>
              </a:ext>
            </a:extLst>
          </p:cNvPr>
          <p:cNvSpPr txBox="1"/>
          <p:nvPr/>
        </p:nvSpPr>
        <p:spPr>
          <a:xfrm>
            <a:off x="1543446" y="1404660"/>
            <a:ext cx="8238836" cy="392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simplify the equations to run in the, MATLAB we can use these below variables,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38CC803-D6FE-BE69-C436-9C659A9AC251}"/>
                  </a:ext>
                </a:extLst>
              </p:cNvPr>
              <p:cNvSpPr txBox="1"/>
              <p:nvPr/>
            </p:nvSpPr>
            <p:spPr>
              <a:xfrm>
                <a:off x="1543447" y="2143492"/>
                <a:ext cx="10492508" cy="39069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(t)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(t)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(t)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(t)</a:t>
                </a:r>
                <a:endParaRPr lang="en-US" dirty="0"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𝑑𝑢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(t)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𝑑𝑢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(t)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[(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𝑑𝑢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𝑑𝑣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func>
                      <m:func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 </m:t>
                            </m:r>
                            <m:sSub>
                              <m:sSubPr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d>
                      </m:e>
                    </m:func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 </m:t>
                            </m:r>
                            <m:sSub>
                              <m:sSubPr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+ g(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func>
                      <m:func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]= 0</a:t>
                </a:r>
              </a:p>
              <a:p>
                <a:endParaRPr lang="en-US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And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𝑑𝑣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𝑑𝑢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func>
                      <m:func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)</m:t>
                        </m:r>
                      </m:e>
                    </m:func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func>
                      <m:func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= 0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38CC803-D6FE-BE69-C436-9C659A9AC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447" y="2143492"/>
                <a:ext cx="10492508" cy="3906967"/>
              </a:xfrm>
              <a:prstGeom prst="rect">
                <a:avLst/>
              </a:prstGeom>
              <a:blipFill>
                <a:blip r:embed="rId2"/>
                <a:stretch>
                  <a:fillRect l="-465" t="-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057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038B5D7-58AF-0A7B-F565-8397DF07A07D}"/>
                  </a:ext>
                </a:extLst>
              </p:cNvPr>
              <p:cNvSpPr txBox="1"/>
              <p:nvPr/>
            </p:nvSpPr>
            <p:spPr>
              <a:xfrm>
                <a:off x="2362078" y="189520"/>
                <a:ext cx="6096000" cy="35196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Using the substitution:</a:t>
                </a:r>
              </a:p>
              <a:p>
                <a:pPr marL="285750" marR="0" indent="-285750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marR="0" indent="-285750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 </m:t>
                            </m:r>
                            <m:sSub>
                              <m:sSubPr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d>
                      </m:e>
                    </m:func>
                  </m:oMath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marR="0" indent="-285750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func>
                      <m:func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)</m:t>
                        </m:r>
                      </m:e>
                    </m:func>
                  </m:oMath>
                </a14:m>
                <a:endParaRPr lang="en-US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marR="0" indent="-285750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marR="0" indent="-285750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it-IT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e=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it-IT" sz="1800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it-IT" sz="18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it-IT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− </m:t>
                            </m:r>
                            <m:sSub>
                              <m:sSubPr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sz="18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it-IT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- g(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it-IT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it-IT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 </m:t>
                    </m:r>
                    <m:func>
                      <m:func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it-IT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func>
                  </m:oMath>
                </a14:m>
                <a:endParaRPr lang="en-US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marR="0" indent="-285750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CA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f= </a:t>
                </a:r>
                <a:r>
                  <a:rPr lang="en-CA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g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func>
                      <m:func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marR="0" indent="-285750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038B5D7-58AF-0A7B-F565-8397DF07A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078" y="189520"/>
                <a:ext cx="6096000" cy="3519681"/>
              </a:xfrm>
              <a:prstGeom prst="rect">
                <a:avLst/>
              </a:prstGeom>
              <a:blipFill>
                <a:blip r:embed="rId2"/>
                <a:stretch>
                  <a:fillRect l="-800" t="-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8DD6D0-F7D7-54D6-95C2-9A92B7176639}"/>
                  </a:ext>
                </a:extLst>
              </p:cNvPr>
              <p:cNvSpPr txBox="1"/>
              <p:nvPr/>
            </p:nvSpPr>
            <p:spPr>
              <a:xfrm>
                <a:off x="2362078" y="3378474"/>
                <a:ext cx="8007928" cy="31936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We can write the system as,</a:t>
                </a:r>
              </a:p>
              <a:p>
                <a:pPr marL="285750" indent="-285750">
                  <a:lnSpc>
                    <a:spcPct val="115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it-IT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𝑑𝑢</m:t>
                            </m:r>
                          </m:e>
                          <m:sub>
                            <m:r>
                              <a:rPr lang="it-IT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it-IT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it-IT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𝑏</m:t>
                    </m:r>
                    <m:f>
                      <m:f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𝑑𝑣</m:t>
                            </m:r>
                          </m:e>
                          <m:sub>
                            <m:r>
                              <a:rPr lang="it-IT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it-IT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= e</a:t>
                </a:r>
              </a:p>
              <a:p>
                <a:pPr marL="285750" indent="-285750">
                  <a:lnSpc>
                    <a:spcPct val="115000"/>
                  </a:lnSpc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</m:t>
                    </m:r>
                    <m:f>
                      <m:f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𝑑𝑢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𝑑</m:t>
                    </m:r>
                    <m:f>
                      <m:f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𝑑𝑣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= f</a:t>
                </a: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Above two Equations can be solved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𝑑𝑢</m:t>
                            </m:r>
                          </m:e>
                          <m:sub>
                            <m:r>
                              <a:rPr lang="en-CA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𝑑𝑣</m:t>
                            </m:r>
                          </m:e>
                          <m:sub>
                            <m:r>
                              <a:rPr lang="en-CA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by,</a:t>
                </a: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𝑑𝑢</m:t>
                            </m:r>
                          </m:e>
                          <m:sub>
                            <m:r>
                              <a:rPr lang="en-CA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fPr>
                      <m:num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𝑒𝑑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𝑏𝑓</m:t>
                        </m:r>
                      </m:num>
                      <m:den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𝑎𝑏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𝑐𝑑</m:t>
                        </m:r>
                      </m:den>
                    </m:f>
                  </m:oMath>
                </a14:m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and,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𝑑𝑣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𝑐𝑒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𝑐𝑏</m:t>
                        </m:r>
                      </m:den>
                    </m:f>
                  </m:oMath>
                </a14:m>
                <a:endParaRPr lang="en-US" dirty="0"/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Now, these equations are in the form that MATLAB can use.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8DD6D0-F7D7-54D6-95C2-9A92B7176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078" y="3378474"/>
                <a:ext cx="8007928" cy="3193695"/>
              </a:xfrm>
              <a:prstGeom prst="rect">
                <a:avLst/>
              </a:prstGeom>
              <a:blipFill>
                <a:blip r:embed="rId3"/>
                <a:stretch>
                  <a:fillRect l="-609" t="-191" b="-19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072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48D8CF-130A-A715-7F7E-4FC84E8D9A6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A" dirty="0" smtClean="0"/>
              <a:t>Implementation </a:t>
            </a:r>
            <a:endParaRPr lang="en-CA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7D445CF-6663-1E49-C335-0D581EF742F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/>
              <a:t>We have used MATLAB 2020a for implementing our project.</a:t>
            </a:r>
          </a:p>
          <a:p>
            <a:r>
              <a:rPr lang="en-CA" dirty="0" smtClean="0"/>
              <a:t>we have used the following pendulum parameters,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sz="1800" b="1" baseline="-25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r>
              <a:rPr lang="en-US" sz="18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=2</a:t>
            </a:r>
            <a:r>
              <a:rPr lang="en-CA" sz="1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sz="1800" b="1" baseline="-25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8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=4</a:t>
            </a:r>
            <a:endParaRPr lang="en-CA" sz="18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1800" b="1" baseline="-25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8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4</a:t>
            </a:r>
            <a:r>
              <a:rPr lang="en-CA" sz="1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1800" b="1" baseline="-25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8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2</a:t>
            </a:r>
            <a:endParaRPr lang="en-CA" sz="18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 = 9.8</a:t>
            </a:r>
            <a:endParaRPr lang="en-CA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CA" dirty="0" smtClean="0"/>
              <a:t>The initial conditions is as follows,</a:t>
            </a:r>
          </a:p>
          <a:p>
            <a:pPr algn="ctr"/>
            <a:r>
              <a:rPr lang="en-US" sz="18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</a:t>
            </a:r>
            <a:r>
              <a:rPr lang="en-US" sz="1800" b="1" baseline="-25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r>
              <a:rPr lang="en-US" sz="18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1.5 u</a:t>
            </a:r>
            <a:r>
              <a:rPr lang="en-US" sz="1800" b="1" baseline="-25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8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(0) = 0.0v</a:t>
            </a:r>
            <a:r>
              <a:rPr lang="en-US" sz="1800" b="1" baseline="-25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8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(0) = 3.0 v</a:t>
            </a:r>
            <a:r>
              <a:rPr lang="en-US" sz="1800" b="1" baseline="-25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8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(0) = 0.0</a:t>
            </a:r>
            <a:endParaRPr lang="en-US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69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 descr="Text, letter&#10;&#10;Description automatically generated">
            <a:extLst>
              <a:ext uri="{FF2B5EF4-FFF2-40B4-BE49-F238E27FC236}">
                <a16:creationId xmlns:a16="http://schemas.microsoft.com/office/drawing/2014/main" id="{8AA17B9A-719D-611B-265A-8185F3D88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866" y="755762"/>
            <a:ext cx="8135671" cy="498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5F4D427-B762-0007-94C1-7C22803A8C16}"/>
              </a:ext>
            </a:extLst>
          </p:cNvPr>
          <p:cNvSpPr txBox="1">
            <a:spLocks/>
          </p:cNvSpPr>
          <p:nvPr/>
        </p:nvSpPr>
        <p:spPr>
          <a:xfrm>
            <a:off x="2085703" y="253793"/>
            <a:ext cx="8020594" cy="1500756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/>
              <a:t>When have also implemented the animation, chaotic behaviour of the double pendulum and also the plot of theta1 vs theta2 at initial values 3 and 1.5 respectively. </a:t>
            </a:r>
          </a:p>
          <a:p>
            <a:endParaRPr lang="en-CA" dirty="0"/>
          </a:p>
        </p:txBody>
      </p:sp>
      <p:pic>
        <p:nvPicPr>
          <p:cNvPr id="3" name="video-output-F9CE05E8-AF18-4608-AFC3-323DAA9DBDA9">
            <a:hlinkClick r:id="" action="ppaction://media"/>
            <a:extLst>
              <a:ext uri="{FF2B5EF4-FFF2-40B4-BE49-F238E27FC236}">
                <a16:creationId xmlns:a16="http://schemas.microsoft.com/office/drawing/2014/main" id="{A1B3EBC1-600C-53DC-A2C5-85210E6C29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24175" y="1602377"/>
            <a:ext cx="6343650" cy="499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7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C0C47816-D607-BC69-AE56-706693E9F7D5}"/>
              </a:ext>
            </a:extLst>
          </p:cNvPr>
          <p:cNvSpPr txBox="1">
            <a:spLocks/>
          </p:cNvSpPr>
          <p:nvPr/>
        </p:nvSpPr>
        <p:spPr>
          <a:xfrm>
            <a:off x="3064443" y="529391"/>
            <a:ext cx="5806440" cy="673768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chaotic behavior of the double pendulum.</a:t>
            </a:r>
          </a:p>
          <a:p>
            <a:endParaRPr lang="en-CA" dirty="0"/>
          </a:p>
        </p:txBody>
      </p:sp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DA470FF-AFA0-BA2C-BA8A-52CF415EA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263" y="1203159"/>
            <a:ext cx="7924800" cy="473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9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36295" y="1226225"/>
            <a:ext cx="682911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 mass suspended freely by a string or a rod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Two force:</a:t>
            </a:r>
          </a:p>
          <a:p>
            <a:r>
              <a:rPr lang="en-US" dirty="0"/>
              <a:t>	</a:t>
            </a:r>
            <a:r>
              <a:rPr lang="en-US" dirty="0" smtClean="0"/>
              <a:t>Gravitational force (Downwards)</a:t>
            </a:r>
          </a:p>
          <a:p>
            <a:r>
              <a:rPr lang="en-US" dirty="0"/>
              <a:t>	</a:t>
            </a:r>
            <a:r>
              <a:rPr lang="en-US" dirty="0" smtClean="0"/>
              <a:t>Tension in the string (Upwards)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tangential component is used to derive the equation of motion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409" y="209550"/>
            <a:ext cx="3248025" cy="304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409" y="3790950"/>
            <a:ext cx="3248025" cy="2133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895" y="2862225"/>
            <a:ext cx="2963715" cy="6620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956" y="3724785"/>
            <a:ext cx="1539591" cy="54655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330" y="5074828"/>
            <a:ext cx="1354841" cy="6620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636295" y="4488418"/>
            <a:ext cx="2902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Rearranging the equation</a:t>
            </a:r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 rot="20560731">
            <a:off x="5518849" y="5175429"/>
            <a:ext cx="712063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250215" y="4867824"/>
            <a:ext cx="2069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Non-Homogeneous</a:t>
            </a:r>
          </a:p>
          <a:p>
            <a:r>
              <a:rPr lang="en-US" dirty="0" smtClean="0"/>
              <a:t>Equation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05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6DC6BC4-B8AF-A0FD-A772-602AA6980839}"/>
              </a:ext>
            </a:extLst>
          </p:cNvPr>
          <p:cNvSpPr txBox="1">
            <a:spLocks/>
          </p:cNvSpPr>
          <p:nvPr/>
        </p:nvSpPr>
        <p:spPr>
          <a:xfrm>
            <a:off x="2487837" y="119170"/>
            <a:ext cx="7556863" cy="1684421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/>
              <a:t>Initial angles are theta1 = 3.0 and theta2 = 1.5 </a:t>
            </a:r>
          </a:p>
          <a:p>
            <a:r>
              <a:rPr lang="en-CA" dirty="0" smtClean="0"/>
              <a:t>For the initial few seconds the behaviour looks the same.</a:t>
            </a:r>
          </a:p>
          <a:p>
            <a:r>
              <a:rPr lang="en-CA" dirty="0" smtClean="0"/>
              <a:t>After some time passes we can see the drastic changes.</a:t>
            </a:r>
          </a:p>
          <a:p>
            <a:endParaRPr lang="en-CA" dirty="0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DBA8D970-846F-C618-712F-3DD7B56FA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002" y="2149643"/>
            <a:ext cx="5402535" cy="383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5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62441-4DAA-5586-CF99-6C427EED93F0}"/>
              </a:ext>
            </a:extLst>
          </p:cNvPr>
          <p:cNvSpPr txBox="1">
            <a:spLocks/>
          </p:cNvSpPr>
          <p:nvPr/>
        </p:nvSpPr>
        <p:spPr>
          <a:xfrm>
            <a:off x="4468585" y="265656"/>
            <a:ext cx="3254829" cy="758281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A" dirty="0" err="1" smtClean="0"/>
              <a:t>PointCare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9EEF8-D26B-EA0A-DE29-CD677D72880F}"/>
              </a:ext>
            </a:extLst>
          </p:cNvPr>
          <p:cNvSpPr txBox="1">
            <a:spLocks/>
          </p:cNvSpPr>
          <p:nvPr/>
        </p:nvSpPr>
        <p:spPr>
          <a:xfrm>
            <a:off x="1551213" y="1023937"/>
            <a:ext cx="9089572" cy="1603375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err="1" smtClean="0"/>
              <a:t>PointCare.m</a:t>
            </a:r>
            <a:r>
              <a:rPr lang="en-CA" dirty="0" smtClean="0"/>
              <a:t> gives us insights into the dynamics of our project.</a:t>
            </a:r>
          </a:p>
          <a:p>
            <a:r>
              <a:rPr lang="en-CA" dirty="0" smtClean="0"/>
              <a:t>To construct this </a:t>
            </a:r>
            <a:r>
              <a:rPr lang="en-CA" dirty="0" smtClean="0"/>
              <a:t>two-dimensional </a:t>
            </a:r>
            <a:r>
              <a:rPr lang="en-CA" dirty="0" err="1" smtClean="0"/>
              <a:t>PointCare</a:t>
            </a:r>
            <a:r>
              <a:rPr lang="en-CA" dirty="0" smtClean="0"/>
              <a:t> we take theta2 = 0 (whenever the pendulum passes vertical state).  so that we get theta1 plot.</a:t>
            </a:r>
          </a:p>
          <a:p>
            <a:pPr marL="0" indent="0">
              <a:buFont typeface="Arial"/>
              <a:buNone/>
            </a:pPr>
            <a:r>
              <a:rPr lang="en-CA" dirty="0" smtClean="0"/>
              <a:t>   </a:t>
            </a:r>
            <a:endParaRPr lang="en-CA" dirty="0"/>
          </a:p>
        </p:txBody>
      </p:sp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FA6D552-29D5-A3ED-DE41-A29CED255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293" y="2941456"/>
            <a:ext cx="5871411" cy="285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12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F3E0B-8FE0-D1BE-A449-E19DCB089261}"/>
              </a:ext>
            </a:extLst>
          </p:cNvPr>
          <p:cNvSpPr txBox="1">
            <a:spLocks/>
          </p:cNvSpPr>
          <p:nvPr/>
        </p:nvSpPr>
        <p:spPr>
          <a:xfrm>
            <a:off x="4620985" y="376068"/>
            <a:ext cx="2950029" cy="723446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A" dirty="0" smtClean="0"/>
              <a:t>Hamilton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DC211-6F69-9FA1-240E-95078FA1CAC1}"/>
              </a:ext>
            </a:extLst>
          </p:cNvPr>
          <p:cNvSpPr txBox="1">
            <a:spLocks/>
          </p:cNvSpPr>
          <p:nvPr/>
        </p:nvSpPr>
        <p:spPr>
          <a:xfrm>
            <a:off x="2211232" y="1099514"/>
            <a:ext cx="8523514" cy="1565309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/>
              <a:t>Using a Hamiltonian with low energy conditions we can easily calculate the energy in joules.</a:t>
            </a:r>
          </a:p>
          <a:p>
            <a:r>
              <a:rPr lang="en-CA" sz="1800" dirty="0" smtClean="0"/>
              <a:t>Example: y0[</a:t>
            </a:r>
            <a:r>
              <a:rPr lang="el-GR" sz="1800" dirty="0" smtClean="0"/>
              <a:t>θ1, θ2, </a:t>
            </a:r>
            <a:r>
              <a:rPr lang="en-CA" sz="1800" dirty="0" smtClean="0"/>
              <a:t>P</a:t>
            </a:r>
            <a:r>
              <a:rPr lang="el-GR" sz="1800" dirty="0" smtClean="0"/>
              <a:t>θ1, </a:t>
            </a:r>
            <a:r>
              <a:rPr lang="en-CA" sz="1800" dirty="0" smtClean="0"/>
              <a:t>P</a:t>
            </a:r>
            <a:r>
              <a:rPr lang="el-GR" sz="1800" dirty="0" smtClean="0"/>
              <a:t>θ2] = [0.2,0.2828,0,0], </a:t>
            </a:r>
            <a:r>
              <a:rPr lang="en-CA" sz="1800" dirty="0" smtClean="0"/>
              <a:t>the energy = 28.620.</a:t>
            </a:r>
          </a:p>
          <a:p>
            <a:r>
              <a:rPr lang="en-CA" sz="1800" dirty="0" smtClean="0"/>
              <a:t> at this low energy we can easily predict the behaviour of the system.</a:t>
            </a:r>
            <a:endParaRPr lang="en-CA" sz="1800" dirty="0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113558D-60A1-C504-FE9C-F85082DE7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64" y="3060768"/>
            <a:ext cx="5924348" cy="3270363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ACDD7EFF-B694-4B91-EA68-0C1CE56E3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867" y="3060768"/>
            <a:ext cx="4170948" cy="327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1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E7BDA-C0D3-DC08-6B76-6E9C7D1D8402}"/>
              </a:ext>
            </a:extLst>
          </p:cNvPr>
          <p:cNvSpPr txBox="1">
            <a:spLocks/>
          </p:cNvSpPr>
          <p:nvPr/>
        </p:nvSpPr>
        <p:spPr>
          <a:xfrm>
            <a:off x="1226444" y="629266"/>
            <a:ext cx="3505495" cy="1622321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A" smtClean="0"/>
              <a:t>EULER’S METHOD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FDAF2-2F82-8B30-5899-FB7E775A1610}"/>
              </a:ext>
            </a:extLst>
          </p:cNvPr>
          <p:cNvSpPr txBox="1">
            <a:spLocks/>
          </p:cNvSpPr>
          <p:nvPr/>
        </p:nvSpPr>
        <p:spPr>
          <a:xfrm>
            <a:off x="1226446" y="2117558"/>
            <a:ext cx="3505494" cy="437949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CA" sz="2000" smtClean="0"/>
              <a:t>The slope at the beginning of the interval is taken as an approximation of the average slope over the whole interval, this approximation is called Euler's method.</a:t>
            </a:r>
          </a:p>
          <a:p>
            <a:pPr marL="0" indent="0">
              <a:buFont typeface="Arial"/>
              <a:buNone/>
            </a:pPr>
            <a:r>
              <a:rPr lang="es-ES" sz="2000" smtClean="0"/>
              <a:t>y′=f(x, y) , y(x0)=y0</a:t>
            </a:r>
          </a:p>
          <a:p>
            <a:r>
              <a:rPr lang="en-US" sz="2000" smtClean="0"/>
              <a:t>Euler method or the tangent line method is used for solving numerically the initial value problem.</a:t>
            </a:r>
          </a:p>
          <a:p>
            <a:r>
              <a:rPr lang="en-US" sz="2000" smtClean="0"/>
              <a:t>yn+1 = yn + h f(xn, yn).</a:t>
            </a:r>
          </a:p>
          <a:p>
            <a:endParaRPr lang="es-ES" sz="2000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A51ABF93-76AE-CE2B-23C8-FB4E66BA6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377" y="1203158"/>
            <a:ext cx="6019331" cy="462012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1329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D2207280-8C6F-4BAC-42F2-C98DF0DBC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74" y="628510"/>
            <a:ext cx="4092109" cy="4848225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9667139-736B-68A0-5F87-DA77633BF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245" y="628509"/>
            <a:ext cx="5796487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58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49EEB08-D1F3-8B2E-BDB3-D5BA912A7DF4}"/>
              </a:ext>
            </a:extLst>
          </p:cNvPr>
          <p:cNvSpPr txBox="1">
            <a:spLocks/>
          </p:cNvSpPr>
          <p:nvPr/>
        </p:nvSpPr>
        <p:spPr>
          <a:xfrm>
            <a:off x="1724642" y="1342987"/>
            <a:ext cx="4343400" cy="4351338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/>
              <a:t>Euler’s analysis for angular velocity v2</a:t>
            </a:r>
          </a:p>
          <a:p>
            <a:pPr marL="0" indent="0">
              <a:buFont typeface="Arial"/>
              <a:buNone/>
            </a:pPr>
            <a:r>
              <a:rPr lang="en-CA" dirty="0" smtClean="0"/>
              <a:t>LE= log(error2)</a:t>
            </a:r>
          </a:p>
          <a:p>
            <a:pPr marL="0" indent="0">
              <a:buFont typeface="Arial"/>
              <a:buNone/>
            </a:pPr>
            <a:r>
              <a:rPr lang="en-CA" dirty="0" smtClean="0"/>
              <a:t>LH= log(x) x=0.5:h:4</a:t>
            </a:r>
          </a:p>
          <a:p>
            <a:pPr marL="0" indent="0">
              <a:buFont typeface="Arial"/>
              <a:buNone/>
            </a:pPr>
            <a:r>
              <a:rPr lang="en-CA" dirty="0" err="1" smtClean="0"/>
              <a:t>Dr</a:t>
            </a:r>
            <a:r>
              <a:rPr lang="en-CA" dirty="0" smtClean="0"/>
              <a:t>= LH (end) – LH (1)</a:t>
            </a:r>
          </a:p>
          <a:p>
            <a:pPr marL="0" indent="0">
              <a:buFont typeface="Arial"/>
              <a:buNone/>
            </a:pPr>
            <a:r>
              <a:rPr lang="en-CA" dirty="0" err="1" smtClean="0"/>
              <a:t>Nr</a:t>
            </a:r>
            <a:r>
              <a:rPr lang="en-CA" dirty="0" smtClean="0"/>
              <a:t>= LE (:, end) – LE (:,1)</a:t>
            </a:r>
          </a:p>
          <a:p>
            <a:pPr marL="0" indent="0">
              <a:buFont typeface="Arial"/>
              <a:buNone/>
            </a:pPr>
            <a:r>
              <a:rPr lang="en-CA" dirty="0" smtClean="0"/>
              <a:t>Slope = </a:t>
            </a:r>
            <a:r>
              <a:rPr lang="en-CA" dirty="0" err="1" smtClean="0"/>
              <a:t>Nr</a:t>
            </a:r>
            <a:r>
              <a:rPr lang="en-CA" dirty="0" smtClean="0"/>
              <a:t> / </a:t>
            </a:r>
            <a:r>
              <a:rPr lang="en-CA" dirty="0" err="1" smtClean="0"/>
              <a:t>Dr</a:t>
            </a:r>
            <a:endParaRPr lang="en-CA" dirty="0" smtClean="0"/>
          </a:p>
          <a:p>
            <a:endParaRPr lang="en-CA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827B801D-E17B-2A88-10C3-925804B725DA}"/>
              </a:ext>
            </a:extLst>
          </p:cNvPr>
          <p:cNvSpPr txBox="1">
            <a:spLocks/>
          </p:cNvSpPr>
          <p:nvPr/>
        </p:nvSpPr>
        <p:spPr>
          <a:xfrm>
            <a:off x="6766905" y="1342987"/>
            <a:ext cx="4023016" cy="3628691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/>
              <a:t>Euler analysis for angular velocity u2</a:t>
            </a:r>
          </a:p>
          <a:p>
            <a:pPr marL="0" indent="0">
              <a:buFont typeface="Arial"/>
              <a:buNone/>
            </a:pPr>
            <a:r>
              <a:rPr lang="en-CA" dirty="0" smtClean="0"/>
              <a:t>LE= log(error1)</a:t>
            </a:r>
          </a:p>
          <a:p>
            <a:pPr marL="0" indent="0">
              <a:buFont typeface="Arial"/>
              <a:buNone/>
            </a:pPr>
            <a:r>
              <a:rPr lang="en-CA" dirty="0" smtClean="0"/>
              <a:t>LH= log(x) x=0.5:h:4</a:t>
            </a:r>
          </a:p>
          <a:p>
            <a:pPr marL="0" indent="0">
              <a:buFont typeface="Arial"/>
              <a:buNone/>
            </a:pPr>
            <a:r>
              <a:rPr lang="en-CA" dirty="0" err="1" smtClean="0"/>
              <a:t>Dr</a:t>
            </a:r>
            <a:r>
              <a:rPr lang="en-CA" dirty="0" smtClean="0"/>
              <a:t>= LH (end) – LH (1)</a:t>
            </a:r>
          </a:p>
          <a:p>
            <a:pPr marL="0" indent="0">
              <a:buFont typeface="Arial"/>
              <a:buNone/>
            </a:pPr>
            <a:r>
              <a:rPr lang="en-CA" dirty="0" err="1" smtClean="0"/>
              <a:t>Nr</a:t>
            </a:r>
            <a:r>
              <a:rPr lang="en-CA" dirty="0" smtClean="0"/>
              <a:t>= LE (:, end) – LE (:,1)</a:t>
            </a:r>
          </a:p>
          <a:p>
            <a:pPr marL="0" indent="0">
              <a:buFont typeface="Arial"/>
              <a:buNone/>
            </a:pPr>
            <a:r>
              <a:rPr lang="en-CA" dirty="0" smtClean="0"/>
              <a:t>Slope = </a:t>
            </a:r>
            <a:r>
              <a:rPr lang="en-CA" dirty="0" err="1" smtClean="0"/>
              <a:t>Nr</a:t>
            </a:r>
            <a:r>
              <a:rPr lang="en-CA" dirty="0" smtClean="0"/>
              <a:t> / </a:t>
            </a:r>
            <a:r>
              <a:rPr lang="en-CA" dirty="0" err="1" smtClean="0"/>
              <a:t>Dr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71384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F3DF9BF-4FEA-D05A-0446-4758FC18C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71" y="557212"/>
            <a:ext cx="4488635" cy="5743575"/>
          </a:xfrm>
          <a:prstGeom prst="rect">
            <a:avLst/>
          </a:prstGeom>
        </p:spPr>
      </p:pic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51092C7-CA7C-0880-62E4-4D3A1C33A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035" y="557212"/>
            <a:ext cx="5943600" cy="574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46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0175" y="2667000"/>
            <a:ext cx="689945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Difference between a single and double pendulum is masses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Single pendulum			One mass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Double pendulum			two masses</a:t>
            </a:r>
          </a:p>
          <a:p>
            <a:endParaRPr lang="en-US" dirty="0"/>
          </a:p>
          <a:p>
            <a:r>
              <a:rPr lang="en-US" dirty="0" smtClean="0"/>
              <a:t>However, this is an oversimplification.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behavior by this change of masses has a huge impact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Double pendulum is an accurate example of chaos theory also know</a:t>
            </a:r>
          </a:p>
          <a:p>
            <a:r>
              <a:rPr lang="en-US" dirty="0" smtClean="0"/>
              <a:t>      as the butterfly effect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Small variation such as 1/100</a:t>
            </a:r>
            <a:r>
              <a:rPr lang="en-US" baseline="30000" dirty="0" smtClean="0"/>
              <a:t>th</a:t>
            </a:r>
            <a:r>
              <a:rPr lang="en-US" dirty="0" smtClean="0"/>
              <a:t> change in the initial angle</a:t>
            </a:r>
          </a:p>
          <a:p>
            <a:r>
              <a:rPr lang="en-US" dirty="0"/>
              <a:t> </a:t>
            </a:r>
            <a:r>
              <a:rPr lang="en-US" dirty="0" smtClean="0"/>
              <a:t>     changes the motion of the two same pendulums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553" y="3495675"/>
            <a:ext cx="2777947" cy="2724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552" y="828676"/>
            <a:ext cx="2777947" cy="22002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738" y="342901"/>
            <a:ext cx="2527212" cy="19812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495675" y="3028950"/>
            <a:ext cx="714375" cy="2190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3695700" y="3276600"/>
            <a:ext cx="714375" cy="2190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2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90725" y="733425"/>
            <a:ext cx="6393097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example of the double pendulums can also be seen in real life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Golf swing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Tennis serve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Baseball pitching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01936" y="1207056"/>
            <a:ext cx="2537087" cy="14404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310" y="4609586"/>
            <a:ext cx="2070337" cy="1419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555" y="2647533"/>
            <a:ext cx="2030766" cy="165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9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391150" y="581025"/>
            <a:ext cx="280035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Motion of Double Pendulum</a:t>
            </a:r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8324850" y="690562"/>
            <a:ext cx="600075" cy="314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 rot="10800000">
            <a:off x="4624388" y="690561"/>
            <a:ext cx="600075" cy="314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 rot="5400000">
            <a:off x="6491287" y="1404936"/>
            <a:ext cx="600075" cy="314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9344025" y="535781"/>
            <a:ext cx="1600200" cy="626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Newtonian</a:t>
            </a:r>
          </a:p>
          <a:p>
            <a:pPr algn="ctr"/>
            <a:r>
              <a:rPr lang="en-US" dirty="0" smtClean="0"/>
              <a:t>Mechanics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991224" y="2014533"/>
            <a:ext cx="1600200" cy="5476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Hamiltonian</a:t>
            </a:r>
          </a:p>
          <a:p>
            <a:pPr algn="ctr"/>
            <a:r>
              <a:rPr lang="en-US" dirty="0" smtClean="0"/>
              <a:t>Mechanics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524126" y="534589"/>
            <a:ext cx="1600200" cy="626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Lagrangian</a:t>
            </a:r>
            <a:r>
              <a:rPr lang="en-US" dirty="0" smtClean="0"/>
              <a:t> Mechanics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2157413" y="176210"/>
            <a:ext cx="2257425" cy="1343025"/>
          </a:xfrm>
          <a:prstGeom prst="ellipse">
            <a:avLst/>
          </a:prstGeom>
          <a:solidFill>
            <a:schemeClr val="tx2">
              <a:alpha val="0"/>
            </a:schemeClr>
          </a:solidFill>
          <a:ln>
            <a:solidFill>
              <a:schemeClr val="tx1"/>
            </a:solidFill>
          </a:ln>
          <a:effectLst>
            <a:glow rad="254000"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5400000">
            <a:off x="3081338" y="1647234"/>
            <a:ext cx="485775" cy="40838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604962" y="2145465"/>
            <a:ext cx="3438525" cy="11549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Classical Mechanics based on stationary action in which energies are used to describe motion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657348" y="3933736"/>
            <a:ext cx="3438525" cy="664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Generalized Coordinates and Velocities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 rot="5400000">
            <a:off x="3111080" y="3412861"/>
            <a:ext cx="531062" cy="40838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8081962" y="2084186"/>
            <a:ext cx="485775" cy="40838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8729663" y="1710925"/>
            <a:ext cx="3338513" cy="11549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Sophisticated formulation of classical mechanics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8729664" y="3571867"/>
            <a:ext cx="3338512" cy="664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Generalized Coordinates and Momenta</a:t>
            </a:r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 rot="5400000">
            <a:off x="10183395" y="3050992"/>
            <a:ext cx="531062" cy="40838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1614485" y="5352961"/>
            <a:ext cx="3438525" cy="664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Difference of Kinetic and Potential Energies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 rot="5400000">
            <a:off x="3068217" y="4832086"/>
            <a:ext cx="531062" cy="40838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8729663" y="4942286"/>
            <a:ext cx="3338513" cy="664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Summation of Kinetic and Potential Energies</a:t>
            </a:r>
            <a:endParaRPr lang="en-US" dirty="0"/>
          </a:p>
        </p:txBody>
      </p:sp>
      <p:sp>
        <p:nvSpPr>
          <p:cNvPr id="22" name="Right Arrow 21"/>
          <p:cNvSpPr/>
          <p:nvPr/>
        </p:nvSpPr>
        <p:spPr>
          <a:xfrm rot="5400000">
            <a:off x="10177456" y="4427350"/>
            <a:ext cx="531062" cy="39650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Preparation 22"/>
          <p:cNvSpPr/>
          <p:nvPr/>
        </p:nvSpPr>
        <p:spPr>
          <a:xfrm>
            <a:off x="5581648" y="3595080"/>
            <a:ext cx="2662239" cy="1675216"/>
          </a:xfrm>
          <a:prstGeom prst="flowChartPreparation">
            <a:avLst/>
          </a:prstGeom>
          <a:solidFill>
            <a:srgbClr val="00B05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LAGRANGIAN</a:t>
            </a:r>
          </a:p>
          <a:p>
            <a:pPr algn="ctr"/>
            <a:r>
              <a:rPr lang="en-US" dirty="0" smtClean="0"/>
              <a:t>EQUATIONS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511" y="3350417"/>
            <a:ext cx="952498" cy="944164"/>
          </a:xfrm>
          <a:prstGeom prst="rect">
            <a:avLst/>
          </a:prstGeom>
          <a:effectLst>
            <a:softEdge rad="165100"/>
          </a:effectLst>
        </p:spPr>
      </p:pic>
      <p:sp>
        <p:nvSpPr>
          <p:cNvPr id="29" name="Oval 28"/>
          <p:cNvSpPr/>
          <p:nvPr/>
        </p:nvSpPr>
        <p:spPr>
          <a:xfrm>
            <a:off x="5695950" y="1642753"/>
            <a:ext cx="2257425" cy="1343025"/>
          </a:xfrm>
          <a:prstGeom prst="ellipse">
            <a:avLst/>
          </a:prstGeom>
          <a:solidFill>
            <a:schemeClr val="tx1">
              <a:alpha val="0"/>
            </a:schemeClr>
          </a:solidFill>
          <a:ln>
            <a:solidFill>
              <a:schemeClr val="tx2"/>
            </a:solidFill>
          </a:ln>
          <a:effectLst>
            <a:glow rad="254000"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01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B1232-238A-F050-AEBD-5B0BDB617AE7}"/>
              </a:ext>
            </a:extLst>
          </p:cNvPr>
          <p:cNvSpPr txBox="1">
            <a:spLocks/>
          </p:cNvSpPr>
          <p:nvPr/>
        </p:nvSpPr>
        <p:spPr>
          <a:xfrm>
            <a:off x="1929711" y="592183"/>
            <a:ext cx="8596668" cy="6096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 Development 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D885C-49BF-F484-C779-060E217B0DBE}"/>
              </a:ext>
            </a:extLst>
          </p:cNvPr>
          <p:cNvSpPr txBox="1">
            <a:spLocks/>
          </p:cNvSpPr>
          <p:nvPr/>
        </p:nvSpPr>
        <p:spPr>
          <a:xfrm>
            <a:off x="3080157" y="1930400"/>
            <a:ext cx="6295777" cy="271997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Best explained with the help of two coupled ordinary second order differential equations. </a:t>
            </a:r>
          </a:p>
          <a:p>
            <a:endParaRPr lang="en-US" sz="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Study carried out by two different methods </a:t>
            </a:r>
          </a:p>
          <a:p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rgbClr val="2F2F2F"/>
                </a:solidFill>
                <a:latin typeface="MathJax_Main"/>
              </a:rPr>
              <a:t/>
            </a:r>
            <a:br>
              <a:rPr lang="en-US" sz="1400" dirty="0" smtClean="0">
                <a:solidFill>
                  <a:srgbClr val="2F2F2F"/>
                </a:solidFill>
                <a:latin typeface="MathJax_Main"/>
              </a:rPr>
            </a:b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480594" y="3518262"/>
            <a:ext cx="2567612" cy="1402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Hamiltonian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Mechanics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02114" y="3518262"/>
            <a:ext cx="2567612" cy="1402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Lagrangian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93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B1232-238A-F050-AEBD-5B0BDB617AE7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 Development - Lagrangian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7D885C-49BF-F484-C779-060E217B0D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3312" y="1930401"/>
                <a:ext cx="5576522" cy="457925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857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24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20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18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16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14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14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14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14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14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Lagrangian mechanics is a formulation of classical mechanics that is based on the principle of stationary action.</a:t>
                </a:r>
              </a:p>
              <a:p>
                <a:endParaRPr lang="en-US" sz="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is described in terms of the generalized coordinates (</a:t>
                </a:r>
                <a:r>
                  <a:rPr lang="el-GR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</a:t>
                </a:r>
                <a:r>
                  <a:rPr lang="el-GR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θ</a:t>
                </a:r>
                <a:r>
                  <a:rPr 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generalized velocities (</a:t>
                </a:r>
                <a:r>
                  <a:rPr lang="el-GR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</a:t>
                </a:r>
                <a:r>
                  <a:rPr 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l-GR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</a:t>
                </a:r>
                <a:r>
                  <a:rPr 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</a:t>
                </a:r>
              </a:p>
              <a:p>
                <a:endParaRPr lang="en-US" sz="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Lagrangian = T - V.</a:t>
                </a:r>
              </a:p>
              <a:p>
                <a:endParaRPr lang="en-CA" sz="500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CA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CA" sz="14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Kinetic Energy =&gt;     </a:t>
                </a:r>
                <a14:m>
                  <m:oMath xmlns:m="http://schemas.openxmlformats.org/officeDocument/2006/math">
                    <m:r>
                      <a:rPr lang="en-CA" sz="1400" i="1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𝑇</m:t>
                    </m:r>
                    <m:r>
                      <a:rPr lang="en-CA" sz="1400" i="1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CA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CA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CA" sz="1400" i="1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𝑚</m:t>
                    </m:r>
                    <m:r>
                      <a:rPr lang="en-CA" sz="1400" i="1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1(</m:t>
                    </m:r>
                  </m:oMath>
                </a14:m>
                <a:r>
                  <a:rPr lang="en-CA" sz="1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ẋ1</a:t>
                </a:r>
                <a:r>
                  <a:rPr lang="en-CA" sz="1400" baseline="300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CA" sz="1400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+</m:t>
                    </m:r>
                  </m:oMath>
                </a14:m>
                <a:r>
                  <a:rPr lang="en-CA" sz="1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ẏ1</a:t>
                </a:r>
                <a:r>
                  <a:rPr lang="en-CA" sz="1400" baseline="300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CA" sz="1400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 </m:t>
                    </m:r>
                    <m:r>
                      <a:rPr lang="en-CA" sz="1400" i="1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CA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CA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CA" sz="1400" i="1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𝑚</m:t>
                    </m:r>
                    <m:r>
                      <a:rPr lang="en-CA" sz="1400" i="1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2(</m:t>
                    </m:r>
                  </m:oMath>
                </a14:m>
                <a:r>
                  <a:rPr lang="en-CA" sz="1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ẋ2</a:t>
                </a:r>
                <a:r>
                  <a:rPr lang="en-CA" sz="1400" baseline="300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CA" sz="1400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+ </m:t>
                    </m:r>
                  </m:oMath>
                </a14:m>
                <a:r>
                  <a:rPr lang="en-CA" sz="1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ẏ2</a:t>
                </a:r>
                <a:r>
                  <a:rPr lang="en-CA" sz="1400" baseline="300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CA" sz="1400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 </m:t>
                    </m:r>
                  </m:oMath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Potential Energy =&gt;    </a:t>
                </a:r>
                <a14:m>
                  <m:oMath xmlns:m="http://schemas.openxmlformats.org/officeDocument/2006/math">
                    <m:r>
                      <a:rPr lang="en-CA" sz="140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CA" sz="140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CA" sz="14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m</m:t>
                    </m:r>
                    <m:r>
                      <a:rPr lang="en-CA" sz="14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m:rPr>
                        <m:sty m:val="p"/>
                      </m:rPr>
                      <a:rPr lang="en-CA" sz="14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gy</m:t>
                    </m:r>
                    <m:r>
                      <a:rPr lang="en-CA" sz="14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CA" sz="1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CA" sz="14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m</m:t>
                    </m:r>
                    <m:r>
                      <a:rPr lang="en-CA" sz="14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CA" sz="14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gy</m:t>
                    </m:r>
                    <m:r>
                      <a:rPr lang="en-CA" sz="14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Font typeface="Arial"/>
                  <a:buNone/>
                </a:pPr>
                <a:endParaRPr lang="en-US" sz="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Results from Euler - Lagrangian Equation gives =&gt;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CA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𝑑</m:t>
                        </m:r>
                      </m:num>
                      <m:den>
                        <m:r>
                          <a:rPr lang="en-CA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CA" sz="1400" i="1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CA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𝜕</m:t>
                        </m:r>
                        <m:r>
                          <a:rPr lang="en-CA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𝐿</m:t>
                        </m:r>
                      </m:num>
                      <m:den>
                        <m:r>
                          <a:rPr lang="en-CA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𝜕</m:t>
                        </m:r>
                        <m:r>
                          <a:rPr lang="en-CA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𝑞</m:t>
                        </m:r>
                        <m:r>
                          <a:rPr lang="en-CA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`</m:t>
                        </m:r>
                        <m:r>
                          <a:rPr lang="en-CA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den>
                    </m:f>
                    <m:r>
                      <a:rPr lang="en-CA" sz="1400" i="1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)−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CA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𝜕</m:t>
                        </m:r>
                        <m:r>
                          <a:rPr lang="en-CA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𝐿</m:t>
                        </m:r>
                      </m:num>
                      <m:den>
                        <m:r>
                          <a:rPr lang="en-CA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𝜕</m:t>
                        </m:r>
                        <m:r>
                          <a:rPr lang="en-CA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𝑞𝑖</m:t>
                        </m:r>
                      </m:den>
                    </m:f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</a:t>
                </a:r>
              </a:p>
              <a:p>
                <a:pPr marL="0" indent="0">
                  <a:buFont typeface="Arial"/>
                  <a:buNone/>
                </a:pP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where, qi is nothing but </a:t>
                </a:r>
                <a:r>
                  <a:rPr lang="el-GR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 ; i =1,2</a:t>
                </a:r>
                <a:r>
                  <a:rPr lang="en-US" sz="1400" dirty="0">
                    <a:solidFill>
                      <a:srgbClr val="2F2F2F"/>
                    </a:solidFill>
                    <a:latin typeface="MathJax_Main"/>
                  </a:rPr>
                  <a:t/>
                </a:r>
                <a:br>
                  <a:rPr lang="en-US" sz="1400" dirty="0">
                    <a:solidFill>
                      <a:srgbClr val="2F2F2F"/>
                    </a:solidFill>
                    <a:latin typeface="MathJax_Main"/>
                  </a:rPr>
                </a:br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7D885C-49BF-F484-C779-060E217B0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312" y="1930401"/>
                <a:ext cx="5576522" cy="4579256"/>
              </a:xfrm>
              <a:prstGeom prst="rect">
                <a:avLst/>
              </a:prstGeom>
              <a:blipFill>
                <a:blip r:embed="rId2"/>
                <a:stretch>
                  <a:fillRect l="-984" t="-19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7">
            <a:extLst>
              <a:ext uri="{FF2B5EF4-FFF2-40B4-BE49-F238E27FC236}">
                <a16:creationId xmlns:a16="http://schemas.microsoft.com/office/drawing/2014/main" id="{ED02F35E-4555-2E67-E132-5CAF822066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79834" y="2204947"/>
            <a:ext cx="3301691" cy="315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6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8E212-0B59-869B-0A18-E0F190365E18}"/>
              </a:ext>
            </a:extLst>
          </p:cNvPr>
          <p:cNvSpPr txBox="1">
            <a:spLocks/>
          </p:cNvSpPr>
          <p:nvPr/>
        </p:nvSpPr>
        <p:spPr>
          <a:xfrm>
            <a:off x="1852991" y="478972"/>
            <a:ext cx="8596668" cy="84539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 Development - Hamiltonian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1D083-4E40-1F4C-7D84-04ADCE6F2F90}"/>
              </a:ext>
            </a:extLst>
          </p:cNvPr>
          <p:cNvSpPr txBox="1">
            <a:spLocks/>
          </p:cNvSpPr>
          <p:nvPr/>
        </p:nvSpPr>
        <p:spPr>
          <a:xfrm>
            <a:off x="3088256" y="2002971"/>
            <a:ext cx="6126138" cy="24906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is a mathematically sophisticated formulation of classical mechanics.</a:t>
            </a:r>
          </a:p>
          <a:p>
            <a:endParaRPr lang="en-US" sz="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is determined by the generalized coordinates </a:t>
            </a:r>
            <a:r>
              <a:rPr lang="el-G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(θ1, θ2)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generalized momenta (p1, p2)</a:t>
            </a:r>
          </a:p>
          <a:p>
            <a:endParaRPr lang="en-US" sz="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is the sum of Kinetic Energy and Potential Energy  ;   H = T + V</a:t>
            </a:r>
          </a:p>
          <a:p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/>
              <a:buNone/>
            </a:pP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/>
              <a:buNone/>
            </a:pPr>
            <a:endParaRPr lang="en-US" sz="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00073B-0B74-05E3-FC05-0A835DA6AD0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01467" y="3814356"/>
            <a:ext cx="5613802" cy="872412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chemeClr val="bg2">
                <a:alpha val="0"/>
              </a:schemeClr>
            </a:outerShdw>
            <a:reflection endPos="65000" dist="508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224552-FB7A-8AC0-94DD-A384BC0C2C1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01467" y="4801711"/>
            <a:ext cx="5613802" cy="111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5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D11D083-4E40-1F4C-7D84-04ADCE6F2F90}"/>
              </a:ext>
            </a:extLst>
          </p:cNvPr>
          <p:cNvSpPr txBox="1">
            <a:spLocks/>
          </p:cNvSpPr>
          <p:nvPr/>
        </p:nvSpPr>
        <p:spPr>
          <a:xfrm>
            <a:off x="3661166" y="1796919"/>
            <a:ext cx="5312405" cy="444890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Hamiltonian of the system is given by :</a:t>
            </a:r>
          </a:p>
          <a:p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/>
              <a:buNone/>
            </a:pP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/>
              <a:buNone/>
            </a:pPr>
            <a:endParaRPr lang="en-US" sz="3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/>
              <a:buNone/>
            </a:pPr>
            <a:endParaRPr lang="en-US" sz="3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From Hamiltonian, we can obtain equation of motion of system which is equivalent to Euler Lagrange equation.</a:t>
            </a:r>
          </a:p>
          <a:p>
            <a:endParaRPr lang="en-US" sz="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Hamiltonian equation gives first order differential equation.</a:t>
            </a:r>
          </a:p>
          <a:p>
            <a:endParaRPr lang="en-US" sz="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are focusing on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Lagrangian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equation for analysis as the Hamiltonian gives more complicated expressions that are much complex to analyze.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C28E212-0B59-869B-0A18-E0F190365E18}"/>
              </a:ext>
            </a:extLst>
          </p:cNvPr>
          <p:cNvSpPr txBox="1">
            <a:spLocks/>
          </p:cNvSpPr>
          <p:nvPr/>
        </p:nvSpPr>
        <p:spPr>
          <a:xfrm>
            <a:off x="2019034" y="484327"/>
            <a:ext cx="8596668" cy="8453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Development - Hamiltonian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7A7626-2D8B-CF96-E266-C915E115ED6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341314" y="2981975"/>
            <a:ext cx="5082266" cy="8998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CD3AE7-0566-D813-8E44-1D6938A8F20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205746" y="2249262"/>
            <a:ext cx="2073249" cy="64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37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493</TotalTime>
  <Words>858</Words>
  <Application>Microsoft Office PowerPoint</Application>
  <PresentationFormat>Widescreen</PresentationFormat>
  <Paragraphs>216</Paragraphs>
  <Slides>26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SimSun</vt:lpstr>
      <vt:lpstr>Agency FB</vt:lpstr>
      <vt:lpstr>Algerian</vt:lpstr>
      <vt:lpstr>Arial</vt:lpstr>
      <vt:lpstr>Calibri</vt:lpstr>
      <vt:lpstr>Cambria Math</vt:lpstr>
      <vt:lpstr>Corbel</vt:lpstr>
      <vt:lpstr>MathJax_Main</vt:lpstr>
      <vt:lpstr>Times New Roman</vt:lpstr>
      <vt:lpstr>Parallax</vt:lpstr>
      <vt:lpstr>Modeling the Swing of Double Pendulum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the Swing of Double Pendulum</dc:title>
  <dc:creator>Dawood Ghazali</dc:creator>
  <cp:lastModifiedBy>Dawood Ghazali</cp:lastModifiedBy>
  <cp:revision>34</cp:revision>
  <dcterms:created xsi:type="dcterms:W3CDTF">2022-06-13T00:53:27Z</dcterms:created>
  <dcterms:modified xsi:type="dcterms:W3CDTF">2022-06-14T01:51:00Z</dcterms:modified>
</cp:coreProperties>
</file>